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006666"/>
    <a:srgbClr val="FF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9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ypitchtama@gmail.com" userId="f443928667aadb59" providerId="LiveId" clId="{B0CD1916-88A5-44A4-97E1-561C27C0CDAE}"/>
    <pc:docChg chg="modSld">
      <pc:chgData name="mypitchtama@gmail.com" userId="f443928667aadb59" providerId="LiveId" clId="{B0CD1916-88A5-44A4-97E1-561C27C0CDAE}" dt="2023-02-09T22:34:55.159" v="319"/>
      <pc:docMkLst>
        <pc:docMk/>
      </pc:docMkLst>
      <pc:sldChg chg="modSp mod">
        <pc:chgData name="mypitchtama@gmail.com" userId="f443928667aadb59" providerId="LiveId" clId="{B0CD1916-88A5-44A4-97E1-561C27C0CDAE}" dt="2023-02-06T21:37:10.348" v="17" actId="6549"/>
        <pc:sldMkLst>
          <pc:docMk/>
          <pc:sldMk cId="1991811913" sldId="259"/>
        </pc:sldMkLst>
        <pc:spChg chg="mod">
          <ac:chgData name="mypitchtama@gmail.com" userId="f443928667aadb59" providerId="LiveId" clId="{B0CD1916-88A5-44A4-97E1-561C27C0CDAE}" dt="2023-02-06T21:37:10.348" v="17" actId="6549"/>
          <ac:spMkLst>
            <pc:docMk/>
            <pc:sldMk cId="1991811913" sldId="259"/>
            <ac:spMk id="14" creationId="{3E602E1D-9C87-252D-F421-F89527A2BEBE}"/>
          </ac:spMkLst>
        </pc:spChg>
      </pc:sldChg>
      <pc:sldChg chg="addSp modSp mod">
        <pc:chgData name="mypitchtama@gmail.com" userId="f443928667aadb59" providerId="LiveId" clId="{B0CD1916-88A5-44A4-97E1-561C27C0CDAE}" dt="2023-02-09T22:34:55.159" v="319"/>
        <pc:sldMkLst>
          <pc:docMk/>
          <pc:sldMk cId="1068262913" sldId="260"/>
        </pc:sldMkLst>
        <pc:spChg chg="add mod">
          <ac:chgData name="mypitchtama@gmail.com" userId="f443928667aadb59" providerId="LiveId" clId="{B0CD1916-88A5-44A4-97E1-561C27C0CDAE}" dt="2023-02-09T22:33:43.261" v="207" actId="1035"/>
          <ac:spMkLst>
            <pc:docMk/>
            <pc:sldMk cId="1068262913" sldId="260"/>
            <ac:spMk id="2" creationId="{BEAC1BCF-9D0F-1055-A690-9609E5CE3E58}"/>
          </ac:spMkLst>
        </pc:spChg>
        <pc:spChg chg="add mod">
          <ac:chgData name="mypitchtama@gmail.com" userId="f443928667aadb59" providerId="LiveId" clId="{B0CD1916-88A5-44A4-97E1-561C27C0CDAE}" dt="2023-02-09T22:34:55.159" v="319"/>
          <ac:spMkLst>
            <pc:docMk/>
            <pc:sldMk cId="1068262913" sldId="260"/>
            <ac:spMk id="3" creationId="{8CED9611-7D4F-F4D4-9842-8F9F333ABA27}"/>
          </ac:spMkLst>
        </pc:spChg>
        <pc:spChg chg="mod">
          <ac:chgData name="mypitchtama@gmail.com" userId="f443928667aadb59" providerId="LiveId" clId="{B0CD1916-88A5-44A4-97E1-561C27C0CDAE}" dt="2023-02-09T22:24:13.125" v="200" actId="113"/>
          <ac:spMkLst>
            <pc:docMk/>
            <pc:sldMk cId="1068262913" sldId="260"/>
            <ac:spMk id="14" creationId="{3E602E1D-9C87-252D-F421-F89527A2BEB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04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6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0135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09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35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427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534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925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31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2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48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A10D8-CE94-4AFC-9707-DFC54CC70EC4}" type="datetimeFigureOut">
              <a:rPr kumimoji="1" lang="ja-JP" altLang="en-US" smtClean="0"/>
              <a:t>2023/2/10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CFEDF-A7FB-4F05-9045-FF3FB3B351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7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kifu.aoyamagakuin.jp/aoyama/entry.php?purposeCode=110000&amp;supportCode=101000&amp;ext2SupportDetailCode=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oyamagakuin.jp/support/cautesy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9176D04-8673-BD8D-BF86-AE7184B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指定寄付金制度とは？　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A165FDA-DAAE-5DC5-E214-14276FE19706}"/>
              </a:ext>
            </a:extLst>
          </p:cNvPr>
          <p:cNvSpPr txBox="1"/>
          <p:nvPr/>
        </p:nvSpPr>
        <p:spPr>
          <a:xfrm>
            <a:off x="566442" y="1229989"/>
            <a:ext cx="814058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indent="13335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《</a:t>
            </a:r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指定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寄付</a:t>
            </a:r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金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》</a:t>
            </a:r>
          </a:p>
          <a:p>
            <a:pPr marL="400050" indent="-40005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「青山学院万代基金」を活用　　</a:t>
            </a:r>
            <a:r>
              <a:rPr lang="en-US" altLang="ja-JP" sz="1800" u="sng" kern="100" dirty="0">
                <a:solidFill>
                  <a:srgbClr val="0000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青山学院　</a:t>
            </a:r>
            <a:r>
              <a:rPr lang="en-US" altLang="ja-JP" sz="1800" u="sng" kern="100" dirty="0" err="1">
                <a:solidFill>
                  <a:srgbClr val="0000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寄付申込</a:t>
            </a:r>
            <a:r>
              <a:rPr lang="en-US" altLang="ja-JP" sz="1800" u="sng" kern="100" dirty="0">
                <a:solidFill>
                  <a:srgbClr val="0000FF"/>
                </a:solidFill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  <a:hlinkClick r:id="rId2"/>
              </a:rPr>
              <a:t> (aoyamagakuin.jp)</a:t>
            </a:r>
            <a:endParaRPr lang="en-US" altLang="ja-JP" sz="1800" u="sng" kern="100" dirty="0">
              <a:solidFill>
                <a:srgbClr val="0000FF"/>
              </a:solidFill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-400050" algn="just"/>
            <a:endParaRPr lang="ja-JP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【特徴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】スマホからクレジットカード決済可能</a:t>
            </a: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【特徴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2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】指定寄付金制度利用（税制上の優遇措置）</a:t>
            </a:r>
          </a:p>
          <a:p>
            <a:pPr marL="400050" indent="-400050"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　　＊約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3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割の税控除が受けられる。</a:t>
            </a:r>
          </a:p>
          <a:p>
            <a:pPr marL="400050" indent="133350" algn="just"/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（</a:t>
            </a:r>
            <a:r>
              <a:rPr lang="en-US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1</a:t>
            </a:r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万円以上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の</a:t>
            </a:r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寄付をされる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方のメリットなので、少額の方は</a:t>
            </a:r>
            <a:endParaRPr lang="en-US" altLang="ja-JP" sz="1800" kern="100" dirty="0">
              <a:effectLst/>
              <a:latin typeface="游明朝" panose="02020400000000000000" pitchFamily="18" charset="-128"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marL="400050" indent="133350" algn="just"/>
            <a:r>
              <a:rPr lang="ja-JP" altLang="en-US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　　</a:t>
            </a:r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その制度を活用せずとも決済可）</a:t>
            </a:r>
          </a:p>
          <a:p>
            <a:pPr algn="just"/>
            <a:r>
              <a:rPr lang="ja-JP" altLang="ja-JP" sz="180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  <a:cs typeface="Times New Roman" panose="02020603050405020304" pitchFamily="18" charset="0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707185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864AE4C-AE5B-AB29-EE9A-153E9CEBA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3874" y="2446411"/>
            <a:ext cx="2984342" cy="1820866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0D1BF533-9663-6FA7-47CF-97985C216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入力画面　入力マニュアル①　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AC4C81C-5AA5-7A0E-A75B-F7F19EAC0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65" y="1115648"/>
            <a:ext cx="2658086" cy="435292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6CF28FB-C039-D504-E7D2-5A9A50281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481" y="1037192"/>
            <a:ext cx="2719052" cy="1377815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2529473-8327-20AE-0F57-39958D406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1509" y="4371409"/>
            <a:ext cx="2871465" cy="1286367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E125124-5792-4097-4C1B-12365137CC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504" y="4393365"/>
            <a:ext cx="2792210" cy="1975275"/>
          </a:xfrm>
          <a:prstGeom prst="rect">
            <a:avLst/>
          </a:prstGeom>
        </p:spPr>
      </p:pic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id="{BC4B9026-AF51-C35D-164E-2C09F66E7C20}"/>
              </a:ext>
            </a:extLst>
          </p:cNvPr>
          <p:cNvSpPr/>
          <p:nvPr/>
        </p:nvSpPr>
        <p:spPr>
          <a:xfrm>
            <a:off x="121380" y="2751293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id="{716A81FB-3E44-9A0C-C7C0-5B0AE8E6E0EA}"/>
              </a:ext>
            </a:extLst>
          </p:cNvPr>
          <p:cNvSpPr/>
          <p:nvPr/>
        </p:nvSpPr>
        <p:spPr>
          <a:xfrm>
            <a:off x="184768" y="3122177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321F18A-3316-9CA6-9CAC-5A72831AF5B1}"/>
              </a:ext>
            </a:extLst>
          </p:cNvPr>
          <p:cNvSpPr/>
          <p:nvPr/>
        </p:nvSpPr>
        <p:spPr>
          <a:xfrm>
            <a:off x="241412" y="3397305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3C2AB04-72E1-50FB-0AC9-CC21DDDDB4A4}"/>
              </a:ext>
            </a:extLst>
          </p:cNvPr>
          <p:cNvSpPr txBox="1"/>
          <p:nvPr/>
        </p:nvSpPr>
        <p:spPr>
          <a:xfrm>
            <a:off x="2212459" y="2448148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F931F88-329D-2EAF-FBB8-B269A33BA695}"/>
              </a:ext>
            </a:extLst>
          </p:cNvPr>
          <p:cNvSpPr txBox="1"/>
          <p:nvPr/>
        </p:nvSpPr>
        <p:spPr>
          <a:xfrm>
            <a:off x="2410969" y="2905144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13C00A-9EBD-0A50-743B-44255C7B7E67}"/>
              </a:ext>
            </a:extLst>
          </p:cNvPr>
          <p:cNvSpPr txBox="1"/>
          <p:nvPr/>
        </p:nvSpPr>
        <p:spPr>
          <a:xfrm>
            <a:off x="2417833" y="3497086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E73FDD2-BF90-F707-CAD4-0C06A38C067D}"/>
              </a:ext>
            </a:extLst>
          </p:cNvPr>
          <p:cNvSpPr txBox="1"/>
          <p:nvPr/>
        </p:nvSpPr>
        <p:spPr>
          <a:xfrm>
            <a:off x="5882974" y="1115648"/>
            <a:ext cx="2792210" cy="830997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①「スポーツ活動支援」</a:t>
            </a:r>
            <a:endParaRPr kumimoji="1" lang="en-US" altLang="ja-JP" dirty="0"/>
          </a:p>
          <a:p>
            <a:r>
              <a:rPr kumimoji="1" lang="ja-JP" altLang="en-US" dirty="0"/>
              <a:t>　を選択する。</a:t>
            </a:r>
            <a:endParaRPr kumimoji="1" lang="en-US" altLang="ja-JP" dirty="0"/>
          </a:p>
          <a:p>
            <a:r>
              <a:rPr kumimoji="1" lang="ja-JP" altLang="en-US" sz="1200" dirty="0"/>
              <a:t>（何もしなくても選択されてます。）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34EFDEFD-CB46-A783-47FB-22EE78465062}"/>
              </a:ext>
            </a:extLst>
          </p:cNvPr>
          <p:cNvSpPr txBox="1"/>
          <p:nvPr/>
        </p:nvSpPr>
        <p:spPr>
          <a:xfrm>
            <a:off x="2966902" y="2852334"/>
            <a:ext cx="2373841" cy="1015663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②「ラグビー」を</a:t>
            </a:r>
            <a:endParaRPr kumimoji="1" lang="en-US" altLang="ja-JP" dirty="0"/>
          </a:p>
          <a:p>
            <a:r>
              <a:rPr kumimoji="1" lang="ja-JP" altLang="en-US" dirty="0"/>
              <a:t>　選択する。</a:t>
            </a:r>
            <a:endParaRPr kumimoji="1" lang="en-US" altLang="ja-JP" dirty="0"/>
          </a:p>
          <a:p>
            <a:r>
              <a:rPr kumimoji="1" lang="ja-JP" altLang="en-US" sz="1200" dirty="0"/>
              <a:t>（画面拡大縮小で「ラグビー」アイコン場所は変わります。）</a:t>
            </a:r>
            <a:endParaRPr kumimoji="1" lang="en-US" altLang="ja-JP" sz="1200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6A3F02A-5724-0CE5-80F8-C98FC6567603}"/>
              </a:ext>
            </a:extLst>
          </p:cNvPr>
          <p:cNvSpPr txBox="1"/>
          <p:nvPr/>
        </p:nvSpPr>
        <p:spPr>
          <a:xfrm>
            <a:off x="3226219" y="5643251"/>
            <a:ext cx="2656755" cy="830997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③「金額」を</a:t>
            </a:r>
            <a:endParaRPr kumimoji="1" lang="en-US" altLang="ja-JP" dirty="0"/>
          </a:p>
          <a:p>
            <a:r>
              <a:rPr kumimoji="1" lang="ja-JP" altLang="en-US" dirty="0"/>
              <a:t>　選択する。</a:t>
            </a:r>
            <a:endParaRPr kumimoji="1" lang="en-US" altLang="ja-JP" dirty="0"/>
          </a:p>
          <a:p>
            <a:r>
              <a:rPr kumimoji="1" lang="ja-JP" altLang="en-US" sz="1200" dirty="0"/>
              <a:t>（画面は、</a:t>
            </a:r>
            <a:r>
              <a:rPr kumimoji="1" lang="en-US" altLang="ja-JP" sz="1200" dirty="0"/>
              <a:t>1</a:t>
            </a:r>
            <a:r>
              <a:rPr kumimoji="1" lang="ja-JP" altLang="en-US" sz="1200" dirty="0"/>
              <a:t>万円の場合です。）</a:t>
            </a:r>
            <a:endParaRPr kumimoji="1" lang="en-US" altLang="ja-JP" sz="1200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10AC67F-D03A-52BA-F192-2DD97751E62A}"/>
              </a:ext>
            </a:extLst>
          </p:cNvPr>
          <p:cNvSpPr txBox="1"/>
          <p:nvPr/>
        </p:nvSpPr>
        <p:spPr>
          <a:xfrm>
            <a:off x="5988106" y="4358410"/>
            <a:ext cx="2984029" cy="1107996"/>
          </a:xfrm>
          <a:prstGeom prst="rect">
            <a:avLst/>
          </a:prstGeom>
          <a:solidFill>
            <a:srgbClr val="FFFFCC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③寄付したい金額が表示にない場合は、「その他の金額」を選択する。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sz="1200" dirty="0">
                <a:solidFill>
                  <a:srgbClr val="FF0000"/>
                </a:solidFill>
              </a:rPr>
              <a:t>（横に入力スペースが出てます。）</a:t>
            </a:r>
            <a:endParaRPr kumimoji="1" lang="en-US" altLang="ja-JP" sz="1200" dirty="0">
              <a:solidFill>
                <a:srgbClr val="FF0000"/>
              </a:solidFill>
            </a:endParaRPr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EF03024A-ED5C-17E6-7791-0904CD93339A}"/>
              </a:ext>
            </a:extLst>
          </p:cNvPr>
          <p:cNvSpPr/>
          <p:nvPr/>
        </p:nvSpPr>
        <p:spPr>
          <a:xfrm>
            <a:off x="5511213" y="3681624"/>
            <a:ext cx="760113" cy="2538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41F41681-D99D-90C0-10AE-025503FDE59B}"/>
              </a:ext>
            </a:extLst>
          </p:cNvPr>
          <p:cNvSpPr/>
          <p:nvPr/>
        </p:nvSpPr>
        <p:spPr>
          <a:xfrm>
            <a:off x="7120991" y="6143192"/>
            <a:ext cx="750369" cy="16050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5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F6A39D5-6180-EF4C-0297-65EB8F0A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30" y="1595452"/>
            <a:ext cx="2743438" cy="4346825"/>
          </a:xfrm>
          <a:prstGeom prst="rect">
            <a:avLst/>
          </a:prstGeom>
        </p:spPr>
      </p:pic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58CBA81A-ED47-C998-292D-F36E6C5BFD65}"/>
              </a:ext>
            </a:extLst>
          </p:cNvPr>
          <p:cNvSpPr/>
          <p:nvPr/>
        </p:nvSpPr>
        <p:spPr>
          <a:xfrm>
            <a:off x="849660" y="3251222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9907F1A0-F36F-E0E5-5E33-429768A19E60}"/>
              </a:ext>
            </a:extLst>
          </p:cNvPr>
          <p:cNvSpPr/>
          <p:nvPr/>
        </p:nvSpPr>
        <p:spPr>
          <a:xfrm>
            <a:off x="913048" y="3622106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52870960-88F5-56C0-42DE-26E007CDAB00}"/>
              </a:ext>
            </a:extLst>
          </p:cNvPr>
          <p:cNvSpPr/>
          <p:nvPr/>
        </p:nvSpPr>
        <p:spPr>
          <a:xfrm>
            <a:off x="969692" y="3897234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E3068D5-2251-09B4-28CF-09A292B1FC92}"/>
              </a:ext>
            </a:extLst>
          </p:cNvPr>
          <p:cNvSpPr txBox="1"/>
          <p:nvPr/>
        </p:nvSpPr>
        <p:spPr>
          <a:xfrm>
            <a:off x="2940739" y="2948077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452DDF6-D2EA-C6D7-7AB7-B9D5CBA64488}"/>
              </a:ext>
            </a:extLst>
          </p:cNvPr>
          <p:cNvSpPr txBox="1"/>
          <p:nvPr/>
        </p:nvSpPr>
        <p:spPr>
          <a:xfrm>
            <a:off x="3139249" y="3405073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②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AADE8FC-67AE-6B80-8F32-F98B7C37FFEE}"/>
              </a:ext>
            </a:extLst>
          </p:cNvPr>
          <p:cNvSpPr txBox="1"/>
          <p:nvPr/>
        </p:nvSpPr>
        <p:spPr>
          <a:xfrm>
            <a:off x="3139249" y="4021291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7B4FE2D-21ED-BA66-ECB2-972FD6BBDBDA}"/>
              </a:ext>
            </a:extLst>
          </p:cNvPr>
          <p:cNvSpPr txBox="1"/>
          <p:nvPr/>
        </p:nvSpPr>
        <p:spPr>
          <a:xfrm>
            <a:off x="3811882" y="2514110"/>
            <a:ext cx="4065080" cy="2031325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左は、</a:t>
            </a:r>
            <a:endParaRPr kumimoji="1" lang="en-US" altLang="ja-JP" dirty="0"/>
          </a:p>
          <a:p>
            <a:r>
              <a:rPr kumimoji="1" lang="ja-JP" altLang="en-US" dirty="0"/>
              <a:t>①「スポーツ活動支援」</a:t>
            </a:r>
            <a:endParaRPr kumimoji="1" lang="en-US" altLang="ja-JP" dirty="0"/>
          </a:p>
          <a:p>
            <a:r>
              <a:rPr kumimoji="1" lang="ja-JP" altLang="en-US" dirty="0"/>
              <a:t>②「ラグビー」</a:t>
            </a:r>
            <a:endParaRPr kumimoji="1" lang="en-US" altLang="ja-JP" dirty="0"/>
          </a:p>
          <a:p>
            <a:r>
              <a:rPr kumimoji="1" lang="ja-JP" altLang="en-US" dirty="0"/>
              <a:t>③「</a:t>
            </a:r>
            <a:r>
              <a:rPr kumimoji="1" lang="en-US" altLang="ja-JP" dirty="0"/>
              <a:t>10,000</a:t>
            </a:r>
            <a:r>
              <a:rPr kumimoji="1" lang="ja-JP" altLang="en-US" dirty="0"/>
              <a:t>円」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endParaRPr kumimoji="1" lang="en-US" altLang="ja-JP" dirty="0"/>
          </a:p>
          <a:p>
            <a:r>
              <a:rPr kumimoji="1" lang="ja-JP" altLang="en-US" dirty="0"/>
              <a:t>が選択されている状態ですので、確認願います。</a:t>
            </a:r>
            <a:endParaRPr kumimoji="1" lang="en-US" altLang="ja-JP" dirty="0"/>
          </a:p>
        </p:txBody>
      </p:sp>
      <p:sp>
        <p:nvSpPr>
          <p:cNvPr id="31" name="タイトル 1">
            <a:extLst>
              <a:ext uri="{FF2B5EF4-FFF2-40B4-BE49-F238E27FC236}">
                <a16:creationId xmlns:a16="http://schemas.microsoft.com/office/drawing/2014/main" id="{CF661B75-FF76-7450-46AA-0FC061EFE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入力画面　入力マニュアル②～入力後表示～　</a:t>
            </a: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D14EC1B-3869-9A6B-DA99-45960AA8993F}"/>
              </a:ext>
            </a:extLst>
          </p:cNvPr>
          <p:cNvSpPr txBox="1"/>
          <p:nvPr/>
        </p:nvSpPr>
        <p:spPr>
          <a:xfrm>
            <a:off x="3177514" y="4595592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904BF5F-0503-A42E-9E7B-49D7AF4E6781}"/>
              </a:ext>
            </a:extLst>
          </p:cNvPr>
          <p:cNvSpPr txBox="1"/>
          <p:nvPr/>
        </p:nvSpPr>
        <p:spPr>
          <a:xfrm>
            <a:off x="3888412" y="4780258"/>
            <a:ext cx="4065080" cy="92333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④　①②③が確認できたら、</a:t>
            </a:r>
            <a:endParaRPr kumimoji="1" lang="en-US" altLang="ja-JP" dirty="0"/>
          </a:p>
          <a:p>
            <a:r>
              <a:rPr kumimoji="1" lang="ja-JP" altLang="en-US" dirty="0"/>
              <a:t>　下へスクロールしてください。</a:t>
            </a:r>
            <a:endParaRPr kumimoji="1" lang="en-US" altLang="ja-JP" dirty="0"/>
          </a:p>
          <a:p>
            <a:r>
              <a:rPr kumimoji="1" lang="ja-JP" altLang="en-US" dirty="0"/>
              <a:t>　　　　　（申込者情報入力へ）</a:t>
            </a:r>
            <a:endParaRPr kumimoji="1" lang="en-US" altLang="ja-JP" dirty="0"/>
          </a:p>
        </p:txBody>
      </p:sp>
      <p:sp>
        <p:nvSpPr>
          <p:cNvPr id="34" name="矢印: 下 33">
            <a:extLst>
              <a:ext uri="{FF2B5EF4-FFF2-40B4-BE49-F238E27FC236}">
                <a16:creationId xmlns:a16="http://schemas.microsoft.com/office/drawing/2014/main" id="{2FC74CC8-F774-EB54-FF7B-AF167B7E0DEA}"/>
              </a:ext>
            </a:extLst>
          </p:cNvPr>
          <p:cNvSpPr/>
          <p:nvPr/>
        </p:nvSpPr>
        <p:spPr>
          <a:xfrm>
            <a:off x="3205427" y="4978334"/>
            <a:ext cx="379054" cy="1025358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772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>
            <a:extLst>
              <a:ext uri="{FF2B5EF4-FFF2-40B4-BE49-F238E27FC236}">
                <a16:creationId xmlns:a16="http://schemas.microsoft.com/office/drawing/2014/main" id="{39176D04-8673-BD8D-BF86-AE7184B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入力画面　入力マニュアル③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B08DCB3-B52D-A6F4-083F-A7BBFF6AD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66" y="1350696"/>
            <a:ext cx="2767824" cy="433463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F5F89FE-405B-B2F0-0CD1-D08A3961A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792" y="2740092"/>
            <a:ext cx="4657748" cy="137781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4134D8F-3874-78DA-566A-6C894B69A005}"/>
              </a:ext>
            </a:extLst>
          </p:cNvPr>
          <p:cNvSpPr txBox="1"/>
          <p:nvPr/>
        </p:nvSpPr>
        <p:spPr>
          <a:xfrm>
            <a:off x="4009792" y="1527260"/>
            <a:ext cx="4065080" cy="92333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FF0000"/>
                </a:solidFill>
              </a:rPr>
              <a:t>＊（必須項目）</a:t>
            </a:r>
            <a:r>
              <a:rPr kumimoji="1" lang="ja-JP" altLang="en-US" dirty="0"/>
              <a:t>すべて入力を</a:t>
            </a:r>
            <a:endParaRPr kumimoji="1" lang="en-US" altLang="ja-JP" dirty="0"/>
          </a:p>
          <a:p>
            <a:r>
              <a:rPr kumimoji="1" lang="ja-JP" altLang="en-US" dirty="0"/>
              <a:t>　お願いします。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481766-B54B-7F9D-57EE-0C556AE1A1B1}"/>
              </a:ext>
            </a:extLst>
          </p:cNvPr>
          <p:cNvSpPr/>
          <p:nvPr/>
        </p:nvSpPr>
        <p:spPr>
          <a:xfrm>
            <a:off x="929232" y="4512226"/>
            <a:ext cx="2249586" cy="226577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5268ED-FA79-06F1-4C42-C6A01A534DFF}"/>
              </a:ext>
            </a:extLst>
          </p:cNvPr>
          <p:cNvSpPr txBox="1"/>
          <p:nvPr/>
        </p:nvSpPr>
        <p:spPr>
          <a:xfrm>
            <a:off x="3098789" y="4636283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⑤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602E1D-9C87-252D-F421-F89527A2BEBE}"/>
              </a:ext>
            </a:extLst>
          </p:cNvPr>
          <p:cNvSpPr txBox="1"/>
          <p:nvPr/>
        </p:nvSpPr>
        <p:spPr>
          <a:xfrm>
            <a:off x="4009792" y="4429774"/>
            <a:ext cx="4657748" cy="1477328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⑤「本学との関係」について</a:t>
            </a:r>
            <a:endParaRPr kumimoji="1" lang="en-US" altLang="ja-JP" dirty="0"/>
          </a:p>
          <a:p>
            <a:r>
              <a:rPr kumimoji="1" lang="ja-JP" altLang="en-US" dirty="0"/>
              <a:t>◆校友の方（</a:t>
            </a:r>
            <a:r>
              <a:rPr kumimoji="1" lang="en-US" altLang="ja-JP" dirty="0"/>
              <a:t>OB</a:t>
            </a:r>
            <a:r>
              <a:rPr kumimoji="1" lang="ja-JP" altLang="en-US" dirty="0"/>
              <a:t>･</a:t>
            </a:r>
            <a:r>
              <a:rPr kumimoji="1" lang="en-US" altLang="ja-JP" dirty="0"/>
              <a:t>OG</a:t>
            </a:r>
            <a:r>
              <a:rPr kumimoji="1" lang="ja-JP" altLang="en-US" dirty="0"/>
              <a:t>含む）　「校友」</a:t>
            </a:r>
            <a:endParaRPr kumimoji="1" lang="en-US" altLang="ja-JP" dirty="0"/>
          </a:p>
          <a:p>
            <a:r>
              <a:rPr kumimoji="1" lang="ja-JP" altLang="en-US" dirty="0"/>
              <a:t>◆当院学生の保護者　　　　「保護者」</a:t>
            </a:r>
            <a:endParaRPr kumimoji="1" lang="en-US" altLang="ja-JP" dirty="0"/>
          </a:p>
          <a:p>
            <a:r>
              <a:rPr kumimoji="1" lang="ja-JP" altLang="en-US" dirty="0"/>
              <a:t>◆</a:t>
            </a:r>
            <a:r>
              <a:rPr kumimoji="1" lang="ja-JP" altLang="en-US" b="1" u="sng" dirty="0">
                <a:solidFill>
                  <a:srgbClr val="FF0000"/>
                </a:solidFill>
              </a:rPr>
              <a:t>企業スポンサー</a:t>
            </a:r>
            <a:r>
              <a:rPr kumimoji="1" lang="ja-JP" altLang="en-US" dirty="0"/>
              <a:t>・一般の方「一般の方」</a:t>
            </a:r>
            <a:endParaRPr kumimoji="1" lang="en-US" altLang="ja-JP" dirty="0"/>
          </a:p>
          <a:p>
            <a:r>
              <a:rPr kumimoji="1" lang="ja-JP" altLang="en-US" dirty="0"/>
              <a:t>　を選択する。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91811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22D9BB96-D3AC-10C1-B268-E8543E15E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365832"/>
            <a:ext cx="4797968" cy="4322439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9176D04-8673-BD8D-BF86-AE7184B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入力画面　入力マニュアル④　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481766-B54B-7F9D-57EE-0C556AE1A1B1}"/>
              </a:ext>
            </a:extLst>
          </p:cNvPr>
          <p:cNvSpPr/>
          <p:nvPr/>
        </p:nvSpPr>
        <p:spPr>
          <a:xfrm>
            <a:off x="726930" y="3933955"/>
            <a:ext cx="4699688" cy="84653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5268ED-FA79-06F1-4C42-C6A01A534DFF}"/>
              </a:ext>
            </a:extLst>
          </p:cNvPr>
          <p:cNvSpPr txBox="1"/>
          <p:nvPr/>
        </p:nvSpPr>
        <p:spPr>
          <a:xfrm>
            <a:off x="5154157" y="3818991"/>
            <a:ext cx="379054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⑥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602E1D-9C87-252D-F421-F89527A2BEBE}"/>
              </a:ext>
            </a:extLst>
          </p:cNvPr>
          <p:cNvSpPr txBox="1"/>
          <p:nvPr/>
        </p:nvSpPr>
        <p:spPr>
          <a:xfrm>
            <a:off x="4078015" y="2780864"/>
            <a:ext cx="4797968" cy="1200329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⑥「</a:t>
            </a:r>
            <a:r>
              <a:rPr kumimoji="1" lang="en-US" altLang="ja-JP" dirty="0"/>
              <a:t>100</a:t>
            </a:r>
            <a:r>
              <a:rPr kumimoji="1" lang="ja-JP" altLang="en-US" dirty="0"/>
              <a:t>周年」を記載する。</a:t>
            </a:r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ja-JP" altLang="en-US" b="1" dirty="0">
                <a:solidFill>
                  <a:srgbClr val="FF0000"/>
                </a:solidFill>
              </a:rPr>
              <a:t>＊現役へのメッセージ記載される場合は行を変えて</a:t>
            </a:r>
            <a:r>
              <a:rPr kumimoji="1" lang="en-US" altLang="ja-JP" b="1" dirty="0">
                <a:solidFill>
                  <a:srgbClr val="FF0000"/>
                </a:solidFill>
              </a:rPr>
              <a:t>2</a:t>
            </a:r>
            <a:r>
              <a:rPr kumimoji="1" lang="ja-JP" altLang="en-US" b="1" dirty="0">
                <a:solidFill>
                  <a:srgbClr val="FF0000"/>
                </a:solidFill>
              </a:rPr>
              <a:t>行目から記載願います。</a:t>
            </a:r>
            <a:endParaRPr kumimoji="1" lang="en-US" altLang="ja-JP" b="1" dirty="0">
              <a:solidFill>
                <a:srgbClr val="FF0000"/>
              </a:solidFill>
            </a:endParaRPr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DF627F-D0F3-3B0C-F2B0-4E4E4A847D15}"/>
              </a:ext>
            </a:extLst>
          </p:cNvPr>
          <p:cNvSpPr txBox="1"/>
          <p:nvPr/>
        </p:nvSpPr>
        <p:spPr>
          <a:xfrm>
            <a:off x="3584772" y="4296871"/>
            <a:ext cx="16345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700" dirty="0"/>
              <a:t>●●●</a:t>
            </a:r>
            <a:r>
              <a:rPr kumimoji="1" lang="en-US" altLang="ja-JP" sz="700" dirty="0"/>
              <a:t>-</a:t>
            </a:r>
            <a:r>
              <a:rPr kumimoji="1" lang="ja-JP" altLang="en-US" sz="700" dirty="0"/>
              <a:t>●●●●</a:t>
            </a:r>
            <a:r>
              <a:rPr kumimoji="1" lang="en-US" altLang="ja-JP" sz="700" dirty="0"/>
              <a:t>-</a:t>
            </a:r>
            <a:r>
              <a:rPr kumimoji="1" lang="ja-JP" altLang="en-US" sz="700" dirty="0"/>
              <a:t>●●●●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EAC1BCF-9D0F-1055-A690-9609E5CE3E58}"/>
              </a:ext>
            </a:extLst>
          </p:cNvPr>
          <p:cNvSpPr/>
          <p:nvPr/>
        </p:nvSpPr>
        <p:spPr>
          <a:xfrm>
            <a:off x="2265770" y="4321147"/>
            <a:ext cx="2686556" cy="200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ED9611-7D4F-F4D4-9842-8F9F333ABA27}"/>
              </a:ext>
            </a:extLst>
          </p:cNvPr>
          <p:cNvSpPr txBox="1"/>
          <p:nvPr/>
        </p:nvSpPr>
        <p:spPr>
          <a:xfrm>
            <a:off x="1820708" y="4521202"/>
            <a:ext cx="3261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800" dirty="0"/>
              <a:t>【</a:t>
            </a:r>
            <a:r>
              <a:rPr kumimoji="1" lang="ja-JP" altLang="en-US" sz="800" dirty="0"/>
              <a:t>例</a:t>
            </a:r>
            <a:r>
              <a:rPr kumimoji="1" lang="en-US" altLang="ja-JP" sz="800" dirty="0"/>
              <a:t>】</a:t>
            </a:r>
            <a:r>
              <a:rPr kumimoji="1" lang="ja-JP" altLang="en-US" sz="800" dirty="0"/>
              <a:t>大学選手権出場に期待してます！</a:t>
            </a:r>
          </a:p>
        </p:txBody>
      </p:sp>
    </p:spTree>
    <p:extLst>
      <p:ext uri="{BB962C8B-B14F-4D97-AF65-F5344CB8AC3E}">
        <p14:creationId xmlns:p14="http://schemas.microsoft.com/office/powerpoint/2010/main" val="10682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F0B2A1C-D071-205A-3567-BE652BD18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410" y="349337"/>
            <a:ext cx="4797968" cy="4322439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9176D04-8673-BD8D-BF86-AE7184B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入力画面　入力マニュアル⑤　</a:t>
            </a: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D481766-B54B-7F9D-57EE-0C556AE1A1B1}"/>
              </a:ext>
            </a:extLst>
          </p:cNvPr>
          <p:cNvSpPr/>
          <p:nvPr/>
        </p:nvSpPr>
        <p:spPr>
          <a:xfrm>
            <a:off x="556410" y="4347443"/>
            <a:ext cx="1195173" cy="33647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85268ED-FA79-06F1-4C42-C6A01A534DFF}"/>
              </a:ext>
            </a:extLst>
          </p:cNvPr>
          <p:cNvSpPr txBox="1"/>
          <p:nvPr/>
        </p:nvSpPr>
        <p:spPr>
          <a:xfrm>
            <a:off x="1508823" y="4074984"/>
            <a:ext cx="425175" cy="369332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⑦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602E1D-9C87-252D-F421-F89527A2BEBE}"/>
              </a:ext>
            </a:extLst>
          </p:cNvPr>
          <p:cNvSpPr txBox="1"/>
          <p:nvPr/>
        </p:nvSpPr>
        <p:spPr>
          <a:xfrm>
            <a:off x="2703996" y="2446012"/>
            <a:ext cx="6181059" cy="4062651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⑦「クレジットカード決済」を選択する。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　</a:t>
            </a:r>
            <a:r>
              <a:rPr kumimoji="1" lang="en-US" altLang="ja-JP" dirty="0">
                <a:solidFill>
                  <a:srgbClr val="FF0000"/>
                </a:solidFill>
              </a:rPr>
              <a:t>【</a:t>
            </a:r>
            <a:r>
              <a:rPr kumimoji="1" lang="ja-JP" altLang="en-US" dirty="0">
                <a:solidFill>
                  <a:srgbClr val="FF0000"/>
                </a:solidFill>
              </a:rPr>
              <a:t>注意</a:t>
            </a:r>
            <a:r>
              <a:rPr kumimoji="1" lang="en-US" altLang="ja-JP" dirty="0">
                <a:solidFill>
                  <a:srgbClr val="FF0000"/>
                </a:solidFill>
              </a:rPr>
              <a:t>】</a:t>
            </a:r>
          </a:p>
          <a:p>
            <a:r>
              <a:rPr kumimoji="1" lang="ja-JP" altLang="en-US" dirty="0">
                <a:solidFill>
                  <a:srgbClr val="FF0000"/>
                </a:solidFill>
              </a:rPr>
              <a:t>　クレジットカード決済以外の決済方法を選択する際の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　お問い合わせは、下記へお願いします。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r>
              <a:rPr kumimoji="1" lang="ja-JP" altLang="en-US" dirty="0">
                <a:solidFill>
                  <a:srgbClr val="FF0000"/>
                </a:solidFill>
              </a:rPr>
              <a:t>　（法人としての振込での寄付を希望される時も同様）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endParaRPr kumimoji="1" lang="en-US" altLang="ja-JP" dirty="0"/>
          </a:p>
          <a:p>
            <a:r>
              <a:rPr kumimoji="1" lang="en-US" altLang="ja-JP" dirty="0"/>
              <a:t>《</a:t>
            </a:r>
            <a:r>
              <a:rPr kumimoji="1" lang="ja-JP" altLang="en-US" dirty="0"/>
              <a:t>学校法人青山学院 学院連携本部</a:t>
            </a:r>
            <a:r>
              <a:rPr kumimoji="1" lang="en-US" altLang="ja-JP" dirty="0"/>
              <a:t>》</a:t>
            </a:r>
            <a:endParaRPr kumimoji="1" lang="ja-JP" altLang="en-US" dirty="0"/>
          </a:p>
          <a:p>
            <a:endParaRPr kumimoji="1" lang="ja-JP" altLang="en-US" dirty="0"/>
          </a:p>
          <a:p>
            <a:r>
              <a:rPr kumimoji="1" lang="ja-JP" altLang="en-US" sz="1600" dirty="0"/>
              <a:t>〒</a:t>
            </a:r>
            <a:r>
              <a:rPr kumimoji="1" lang="en-US" altLang="ja-JP" sz="1600" dirty="0"/>
              <a:t>150-8366</a:t>
            </a:r>
            <a:r>
              <a:rPr kumimoji="1" lang="ja-JP" altLang="en-US" sz="1600" dirty="0"/>
              <a:t>　東京都渋谷区渋谷</a:t>
            </a:r>
            <a:r>
              <a:rPr kumimoji="1" lang="en-US" altLang="ja-JP" sz="1600" dirty="0"/>
              <a:t>4-4-25</a:t>
            </a:r>
          </a:p>
          <a:p>
            <a:r>
              <a:rPr kumimoji="1" lang="en-US" altLang="ja-JP" sz="1600" dirty="0"/>
              <a:t>TEL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03-3409-6208</a:t>
            </a:r>
            <a:r>
              <a:rPr kumimoji="1" lang="ja-JP" altLang="en-US" sz="1600" dirty="0"/>
              <a:t>　</a:t>
            </a:r>
            <a:r>
              <a:rPr kumimoji="1" lang="en-US" altLang="ja-JP" sz="1600" dirty="0"/>
              <a:t>FAX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03-3409-3890</a:t>
            </a:r>
          </a:p>
          <a:p>
            <a:r>
              <a:rPr kumimoji="1" lang="en-US" altLang="ja-JP" sz="1600" dirty="0"/>
              <a:t>0120-900-420</a:t>
            </a:r>
            <a:r>
              <a:rPr kumimoji="1" lang="ja-JP" altLang="en-US" sz="1600" dirty="0"/>
              <a:t>（フリーアクセス） </a:t>
            </a:r>
            <a:r>
              <a:rPr kumimoji="1" lang="en-US" altLang="ja-JP" sz="1600" dirty="0"/>
              <a:t>E-mail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ag-info@aoyamagakuin.jp</a:t>
            </a:r>
          </a:p>
          <a:p>
            <a:r>
              <a:rPr kumimoji="1" lang="ja-JP" altLang="en-US" sz="1600" dirty="0"/>
              <a:t>受付時間：平日</a:t>
            </a:r>
            <a:r>
              <a:rPr kumimoji="1" lang="en-US" altLang="ja-JP" sz="1600" dirty="0"/>
              <a:t>9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17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00</a:t>
            </a:r>
            <a:r>
              <a:rPr kumimoji="1" lang="ja-JP" altLang="en-US" sz="1600" dirty="0"/>
              <a:t>、土</a:t>
            </a:r>
            <a:r>
              <a:rPr kumimoji="1" lang="en-US" altLang="ja-JP" sz="1600" dirty="0"/>
              <a:t>9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00</a:t>
            </a:r>
            <a:r>
              <a:rPr kumimoji="1" lang="ja-JP" altLang="en-US" sz="1600" dirty="0"/>
              <a:t>～</a:t>
            </a:r>
            <a:r>
              <a:rPr kumimoji="1" lang="en-US" altLang="ja-JP" sz="1600" dirty="0"/>
              <a:t>13</a:t>
            </a:r>
            <a:r>
              <a:rPr kumimoji="1" lang="ja-JP" altLang="en-US" sz="1600" dirty="0"/>
              <a:t>：</a:t>
            </a:r>
            <a:r>
              <a:rPr kumimoji="1" lang="en-US" altLang="ja-JP" sz="1600" dirty="0"/>
              <a:t>00</a:t>
            </a:r>
          </a:p>
          <a:p>
            <a:r>
              <a:rPr kumimoji="1" lang="ja-JP" altLang="en-US" sz="1600" dirty="0"/>
              <a:t>（日祝除く）</a:t>
            </a:r>
          </a:p>
          <a:p>
            <a:r>
              <a:rPr kumimoji="1" lang="ja-JP" altLang="en-US" sz="1600" dirty="0"/>
              <a:t>責任者名：学院連携本部・重山 直輝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212918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8001BB6A-2B79-6B82-CD28-37856FF82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1" y="3647380"/>
            <a:ext cx="4391133" cy="2420807"/>
          </a:xfrm>
          <a:prstGeom prst="rect">
            <a:avLst/>
          </a:prstGeom>
        </p:spPr>
      </p:pic>
      <p:sp>
        <p:nvSpPr>
          <p:cNvPr id="4" name="タイトル 1">
            <a:extLst>
              <a:ext uri="{FF2B5EF4-FFF2-40B4-BE49-F238E27FC236}">
                <a16:creationId xmlns:a16="http://schemas.microsoft.com/office/drawing/2014/main" id="{39176D04-8673-BD8D-BF86-AE7184B1A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1182"/>
          </a:xfrm>
          <a:solidFill>
            <a:srgbClr val="003300"/>
          </a:solidFill>
        </p:spPr>
        <p:txBody>
          <a:bodyPr>
            <a:normAutofit/>
          </a:bodyPr>
          <a:lstStyle/>
          <a:p>
            <a:r>
              <a:rPr kumimoji="1" lang="ja-JP" altLang="en-US" sz="1800" b="1" dirty="0">
                <a:solidFill>
                  <a:schemeClr val="bg1"/>
                </a:solidFill>
              </a:rPr>
              <a:t>指定寄付金制度　寄付申込み　～税制上の優遇措置について～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602E1D-9C87-252D-F421-F89527A2BEBE}"/>
              </a:ext>
            </a:extLst>
          </p:cNvPr>
          <p:cNvSpPr txBox="1"/>
          <p:nvPr/>
        </p:nvSpPr>
        <p:spPr>
          <a:xfrm>
            <a:off x="5223372" y="1549601"/>
            <a:ext cx="3660570" cy="3416320"/>
          </a:xfrm>
          <a:prstGeom prst="rect">
            <a:avLst/>
          </a:prstGeom>
          <a:solidFill>
            <a:srgbClr val="CCFFFF"/>
          </a:solidFill>
          <a:ln>
            <a:solidFill>
              <a:srgbClr val="CCFFFF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kumimoji="1" lang="ja-JP" altLang="en-US" dirty="0"/>
              <a:t>税制上の優遇措置手続き</a:t>
            </a:r>
            <a:r>
              <a:rPr kumimoji="1" lang="en-US" altLang="ja-JP" dirty="0"/>
              <a:t>】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1</a:t>
            </a:r>
            <a:r>
              <a:rPr kumimoji="1" lang="ja-JP" altLang="en-US" dirty="0"/>
              <a:t>万円以上の寄付金で税制上の優遇措置が受けられます。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詳細は、下記のリンクへアクセス願います。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CC11520-D6C0-B5B9-C770-C534162D4F9F}"/>
              </a:ext>
            </a:extLst>
          </p:cNvPr>
          <p:cNvSpPr txBox="1"/>
          <p:nvPr/>
        </p:nvSpPr>
        <p:spPr>
          <a:xfrm>
            <a:off x="5331067" y="3921756"/>
            <a:ext cx="33095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ja-JP" altLang="en-US" dirty="0">
                <a:hlinkClick r:id="rId3"/>
              </a:rPr>
              <a:t>税制上の優遇措置 </a:t>
            </a:r>
            <a:r>
              <a:rPr lang="en-US" altLang="ja-JP" dirty="0">
                <a:hlinkClick r:id="rId3"/>
              </a:rPr>
              <a:t>| </a:t>
            </a:r>
            <a:r>
              <a:rPr lang="ja-JP" altLang="en-US" dirty="0">
                <a:hlinkClick r:id="rId3"/>
              </a:rPr>
              <a:t>青山学院 </a:t>
            </a:r>
            <a:r>
              <a:rPr lang="en-US" altLang="ja-JP" dirty="0">
                <a:hlinkClick r:id="rId3"/>
              </a:rPr>
              <a:t>(aoyamagakuin.jp)</a:t>
            </a:r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E3C0368-757A-8923-57D9-DD722B843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371" y="1025851"/>
            <a:ext cx="4359077" cy="2170355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958B68-11D5-10DB-729E-60F1C74F64AE}"/>
              </a:ext>
            </a:extLst>
          </p:cNvPr>
          <p:cNvSpPr txBox="1"/>
          <p:nvPr/>
        </p:nvSpPr>
        <p:spPr>
          <a:xfrm>
            <a:off x="7379936" y="6214683"/>
            <a:ext cx="809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以上</a:t>
            </a:r>
          </a:p>
        </p:txBody>
      </p:sp>
    </p:spTree>
    <p:extLst>
      <p:ext uri="{BB962C8B-B14F-4D97-AF65-F5344CB8AC3E}">
        <p14:creationId xmlns:p14="http://schemas.microsoft.com/office/powerpoint/2010/main" val="3529854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284</TotalTime>
  <Words>594</Words>
  <Application>Microsoft Office PowerPoint</Application>
  <PresentationFormat>画面に合わせる (4:3)</PresentationFormat>
  <Paragraphs>82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2" baseType="lpstr">
      <vt:lpstr>游明朝</vt:lpstr>
      <vt:lpstr>Arial</vt:lpstr>
      <vt:lpstr>Calibri</vt:lpstr>
      <vt:lpstr>Calibri Light</vt:lpstr>
      <vt:lpstr>Office テーマ</vt:lpstr>
      <vt:lpstr>指定寄付金制度とは？　</vt:lpstr>
      <vt:lpstr>指定寄付金制度　寄付申込み　入力画面　入力マニュアル①　</vt:lpstr>
      <vt:lpstr>指定寄付金制度　寄付申込み　入力画面　入力マニュアル②～入力後表示～　</vt:lpstr>
      <vt:lpstr>指定寄付金制度　寄付申込み　入力画面　入力マニュアル③　</vt:lpstr>
      <vt:lpstr>指定寄付金制度　寄付申込み　入力画面　入力マニュアル④　</vt:lpstr>
      <vt:lpstr>指定寄付金制度　寄付申込み　入力画面　入力マニュアル⑤　</vt:lpstr>
      <vt:lpstr>指定寄付金制度　寄付申込み　～税制上の優遇措置について～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mypitchtama@gmail.com</dc:creator>
  <cp:lastModifiedBy>mypitchtama@gmail.com</cp:lastModifiedBy>
  <cp:revision>13</cp:revision>
  <dcterms:created xsi:type="dcterms:W3CDTF">2022-12-18T07:30:28Z</dcterms:created>
  <dcterms:modified xsi:type="dcterms:W3CDTF">2023-02-09T22:35:09Z</dcterms:modified>
</cp:coreProperties>
</file>